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3" r:id="rId5"/>
    <p:sldId id="262" r:id="rId6"/>
    <p:sldId id="268" r:id="rId7"/>
    <p:sldId id="267" r:id="rId8"/>
    <p:sldId id="260" r:id="rId9"/>
    <p:sldId id="266" r:id="rId10"/>
    <p:sldId id="265" r:id="rId11"/>
    <p:sldId id="259" r:id="rId12"/>
    <p:sldId id="269" r:id="rId13"/>
    <p:sldId id="272" r:id="rId14"/>
    <p:sldId id="257" r:id="rId15"/>
    <p:sldId id="274" r:id="rId16"/>
    <p:sldId id="273" r:id="rId17"/>
    <p:sldId id="270" r:id="rId18"/>
    <p:sldId id="271" r:id="rId19"/>
    <p:sldId id="276" r:id="rId20"/>
    <p:sldId id="277" r:id="rId21"/>
    <p:sldId id="278" r:id="rId22"/>
    <p:sldId id="279" r:id="rId23"/>
    <p:sldId id="275" r:id="rId24"/>
    <p:sldId id="280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36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0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53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56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25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22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7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02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46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7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1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3878-7CB5-4F12-B423-1325D9D16A56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97E52-BAC9-484A-B77B-6AC363086F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83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F7B7E0C-0C48-4B92-8292-28306343AB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5" y="3725933"/>
            <a:ext cx="7067372" cy="14583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10F99EE-4B8A-4EAD-AE76-030F88D5C85F}"/>
              </a:ext>
            </a:extLst>
          </p:cNvPr>
          <p:cNvSpPr txBox="1"/>
          <p:nvPr/>
        </p:nvSpPr>
        <p:spPr>
          <a:xfrm>
            <a:off x="593933" y="720566"/>
            <a:ext cx="79561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Commune de Valromey-sur-Séran</a:t>
            </a:r>
          </a:p>
          <a:p>
            <a:pPr algn="ctr"/>
            <a:endParaRPr lang="fr-FR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Elaboration du Plan Local d’Urbanisme</a:t>
            </a:r>
          </a:p>
          <a:p>
            <a:pPr algn="ctr"/>
            <a:endParaRPr lang="fr-FR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Réunion publique n°1 – 02 décembre 2021</a:t>
            </a:r>
          </a:p>
        </p:txBody>
      </p:sp>
    </p:spTree>
    <p:extLst>
      <p:ext uri="{BB962C8B-B14F-4D97-AF65-F5344CB8AC3E}">
        <p14:creationId xmlns:p14="http://schemas.microsoft.com/office/powerpoint/2010/main" val="275990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4E2FD1-09BD-40A7-A965-76F20D079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62" y="141940"/>
            <a:ext cx="5708592" cy="57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E1B21F5-D585-442E-9B6D-05122CAE0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83415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Tx/>
              <a:buSzPct val="45000"/>
              <a:buFontTx/>
              <a:buNone/>
            </a:pPr>
            <a:r>
              <a:rPr lang="fr-FR" altLang="fr-FR" sz="40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Les principes fondamentaux du PLU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28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(article L101-2 du code de l’urbanisme)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7ED5F85C-3E4D-43E5-9DDD-5093138D3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169" y="2682827"/>
            <a:ext cx="2700338" cy="165576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3812 0 0"/>
              <a:gd name="G5" fmla="+- 3525 0 0"/>
              <a:gd name="G6" fmla="+- 55250 0 0"/>
              <a:gd name="G7" fmla="+- 1 0 0"/>
              <a:gd name="G8" fmla="+- 3525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T0" fmla="*/ 1350169 w 2700338"/>
              <a:gd name="T1" fmla="*/ 0 h 1655762"/>
              <a:gd name="T2" fmla="*/ 2700338 w 2700338"/>
              <a:gd name="T3" fmla="*/ 827881 h 1655762"/>
              <a:gd name="T4" fmla="*/ 1350169 w 2700338"/>
              <a:gd name="T5" fmla="*/ 1655762 h 1655762"/>
              <a:gd name="T6" fmla="*/ 0 w 2700338"/>
              <a:gd name="T7" fmla="*/ 827881 h 1655762"/>
              <a:gd name="T8" fmla="*/ 80829 w 2700338"/>
              <a:gd name="T9" fmla="*/ 80829 h 1655762"/>
              <a:gd name="T10" fmla="*/ 2619509 w 2700338"/>
              <a:gd name="T11" fmla="*/ 1574933 h 1655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700338" h="1655762">
                <a:moveTo>
                  <a:pt x="275960" y="0"/>
                </a:moveTo>
                <a:lnTo>
                  <a:pt x="275960" y="0"/>
                </a:lnTo>
                <a:cubicBezTo>
                  <a:pt x="123551" y="0"/>
                  <a:pt x="0" y="123551"/>
                  <a:pt x="0" y="275959"/>
                </a:cubicBezTo>
                <a:lnTo>
                  <a:pt x="0" y="1379802"/>
                </a:lnTo>
                <a:lnTo>
                  <a:pt x="0" y="1379801"/>
                </a:lnTo>
                <a:cubicBezTo>
                  <a:pt x="0" y="1532210"/>
                  <a:pt x="123551" y="1655761"/>
                  <a:pt x="275959" y="1655761"/>
                </a:cubicBezTo>
                <a:lnTo>
                  <a:pt x="2424378" y="1655762"/>
                </a:lnTo>
                <a:lnTo>
                  <a:pt x="2424378" y="1655761"/>
                </a:lnTo>
                <a:cubicBezTo>
                  <a:pt x="2576786" y="1655761"/>
                  <a:pt x="2700338" y="1532210"/>
                  <a:pt x="2700338" y="1379802"/>
                </a:cubicBezTo>
                <a:lnTo>
                  <a:pt x="2700338" y="275960"/>
                </a:lnTo>
                <a:cubicBezTo>
                  <a:pt x="2700338" y="123551"/>
                  <a:pt x="2576786" y="0"/>
                  <a:pt x="2424378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buClrTx/>
              <a:buSzPct val="45000"/>
              <a:buFontTx/>
              <a:buNone/>
            </a:pPr>
            <a:r>
              <a:rPr lang="fr-FR" altLang="fr-FR" b="1" dirty="0">
                <a:solidFill>
                  <a:srgbClr val="FFFFFF"/>
                </a:solidFill>
                <a:cs typeface="Arial Unicode MS" pitchFamily="32" charset="0"/>
              </a:rPr>
              <a:t>RESPECT </a:t>
            </a:r>
            <a:endParaRPr lang="fr-FR" altLang="fr-FR" sz="1800" b="1" dirty="0">
              <a:solidFill>
                <a:srgbClr val="FFFFFF"/>
              </a:solidFill>
              <a:cs typeface="Arial Unicode MS" pitchFamily="32" charset="0"/>
            </a:endParaRP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b="1" dirty="0">
                <a:solidFill>
                  <a:srgbClr val="FFFFFF"/>
                </a:solidFill>
                <a:cs typeface="Arial Unicode MS" pitchFamily="32" charset="0"/>
              </a:rPr>
              <a:t>de l’environnement </a:t>
            </a: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et</a:t>
            </a:r>
          </a:p>
          <a:p>
            <a:pPr algn="ctr" eaLnBrk="1">
              <a:buClrTx/>
              <a:buSzPct val="45000"/>
              <a:buFontTx/>
              <a:buNone/>
            </a:pPr>
            <a:endParaRPr lang="fr-FR" altLang="fr-FR" sz="1800" b="1" dirty="0">
              <a:solidFill>
                <a:srgbClr val="FFFFFF"/>
              </a:solidFill>
              <a:cs typeface="Arial Unicode MS" pitchFamily="32" charset="0"/>
            </a:endParaRP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PREVENTION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Des risques</a:t>
            </a: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FDCF3ED1-2885-47CA-80AE-5A9303FBE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" y="2701913"/>
            <a:ext cx="2700338" cy="165576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3812 0 0"/>
              <a:gd name="G5" fmla="+- 3525 0 0"/>
              <a:gd name="G6" fmla="+- 55250 0 0"/>
              <a:gd name="G7" fmla="+- 1 0 0"/>
              <a:gd name="G8" fmla="+- 3525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T0" fmla="*/ 1350169 w 2700338"/>
              <a:gd name="T1" fmla="*/ 0 h 1655762"/>
              <a:gd name="T2" fmla="*/ 2700338 w 2700338"/>
              <a:gd name="T3" fmla="*/ 827881 h 1655762"/>
              <a:gd name="T4" fmla="*/ 1350169 w 2700338"/>
              <a:gd name="T5" fmla="*/ 1655762 h 1655762"/>
              <a:gd name="T6" fmla="*/ 0 w 2700338"/>
              <a:gd name="T7" fmla="*/ 827881 h 1655762"/>
              <a:gd name="T8" fmla="*/ 80829 w 2700338"/>
              <a:gd name="T9" fmla="*/ 80829 h 1655762"/>
              <a:gd name="T10" fmla="*/ 2619509 w 2700338"/>
              <a:gd name="T11" fmla="*/ 1574933 h 1655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700338" h="1655762">
                <a:moveTo>
                  <a:pt x="275960" y="0"/>
                </a:moveTo>
                <a:lnTo>
                  <a:pt x="275960" y="0"/>
                </a:lnTo>
                <a:cubicBezTo>
                  <a:pt x="123551" y="0"/>
                  <a:pt x="0" y="123551"/>
                  <a:pt x="0" y="275959"/>
                </a:cubicBezTo>
                <a:lnTo>
                  <a:pt x="0" y="1379802"/>
                </a:lnTo>
                <a:lnTo>
                  <a:pt x="0" y="1379801"/>
                </a:lnTo>
                <a:cubicBezTo>
                  <a:pt x="0" y="1532210"/>
                  <a:pt x="123551" y="1655761"/>
                  <a:pt x="275959" y="1655761"/>
                </a:cubicBezTo>
                <a:lnTo>
                  <a:pt x="2424378" y="1655762"/>
                </a:lnTo>
                <a:lnTo>
                  <a:pt x="2424378" y="1655761"/>
                </a:lnTo>
                <a:cubicBezTo>
                  <a:pt x="2576786" y="1655761"/>
                  <a:pt x="2700338" y="1532210"/>
                  <a:pt x="2700338" y="1379802"/>
                </a:cubicBezTo>
                <a:lnTo>
                  <a:pt x="2700338" y="275960"/>
                </a:lnTo>
                <a:cubicBezTo>
                  <a:pt x="2700338" y="123551"/>
                  <a:pt x="2576786" y="0"/>
                  <a:pt x="2424378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DIVERSITE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des fonctions urbaines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MIXITE sociale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DIMINUTION 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des déplacements</a:t>
            </a: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496168B0-BAFE-43D1-8526-56007A4AD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831" y="4338589"/>
            <a:ext cx="2700338" cy="165576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3812 0 0"/>
              <a:gd name="G5" fmla="+- 3525 0 0"/>
              <a:gd name="G6" fmla="+- 55250 0 0"/>
              <a:gd name="G7" fmla="+- 1 0 0"/>
              <a:gd name="G8" fmla="+- 3525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T0" fmla="*/ 1350169 w 2700338"/>
              <a:gd name="T1" fmla="*/ 0 h 1655762"/>
              <a:gd name="T2" fmla="*/ 2700338 w 2700338"/>
              <a:gd name="T3" fmla="*/ 827881 h 1655762"/>
              <a:gd name="T4" fmla="*/ 1350169 w 2700338"/>
              <a:gd name="T5" fmla="*/ 1655762 h 1655762"/>
              <a:gd name="T6" fmla="*/ 0 w 2700338"/>
              <a:gd name="T7" fmla="*/ 827881 h 1655762"/>
              <a:gd name="T8" fmla="*/ 80829 w 2700338"/>
              <a:gd name="T9" fmla="*/ 80829 h 1655762"/>
              <a:gd name="T10" fmla="*/ 2619509 w 2700338"/>
              <a:gd name="T11" fmla="*/ 1574933 h 1655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700338" h="1655762">
                <a:moveTo>
                  <a:pt x="275960" y="0"/>
                </a:moveTo>
                <a:lnTo>
                  <a:pt x="275960" y="0"/>
                </a:lnTo>
                <a:cubicBezTo>
                  <a:pt x="123551" y="0"/>
                  <a:pt x="0" y="123551"/>
                  <a:pt x="0" y="275959"/>
                </a:cubicBezTo>
                <a:lnTo>
                  <a:pt x="0" y="1379802"/>
                </a:lnTo>
                <a:lnTo>
                  <a:pt x="0" y="1379801"/>
                </a:lnTo>
                <a:cubicBezTo>
                  <a:pt x="0" y="1532210"/>
                  <a:pt x="123551" y="1655761"/>
                  <a:pt x="275959" y="1655761"/>
                </a:cubicBezTo>
                <a:lnTo>
                  <a:pt x="2424378" y="1655762"/>
                </a:lnTo>
                <a:lnTo>
                  <a:pt x="2424378" y="1655761"/>
                </a:lnTo>
                <a:cubicBezTo>
                  <a:pt x="2576786" y="1655761"/>
                  <a:pt x="2700338" y="1532210"/>
                  <a:pt x="2700338" y="1379802"/>
                </a:cubicBezTo>
                <a:lnTo>
                  <a:pt x="2700338" y="275960"/>
                </a:lnTo>
                <a:cubicBezTo>
                  <a:pt x="2700338" y="123551"/>
                  <a:pt x="2576786" y="0"/>
                  <a:pt x="2424378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buClrTx/>
              <a:buSzPct val="45000"/>
              <a:buFontTx/>
              <a:buNone/>
            </a:pPr>
            <a:r>
              <a:rPr lang="fr-FR" altLang="fr-FR" b="1" dirty="0">
                <a:solidFill>
                  <a:srgbClr val="FFFFFF"/>
                </a:solidFill>
                <a:cs typeface="Arial Unicode MS" pitchFamily="32" charset="0"/>
              </a:rPr>
              <a:t>Objectif d’absence 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b="1" dirty="0">
                <a:solidFill>
                  <a:srgbClr val="FFFFFF"/>
                </a:solidFill>
              </a:rPr>
              <a:t>D’ARTIFICIALISATION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b="1" dirty="0">
                <a:solidFill>
                  <a:srgbClr val="FFFFFF"/>
                </a:solidFill>
              </a:rPr>
              <a:t>à terme</a:t>
            </a:r>
            <a:endParaRPr lang="fr-FR" dirty="0"/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72BF0763-E294-4571-984E-A823E0AFA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831" y="1174547"/>
            <a:ext cx="2700338" cy="165576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3812 0 0"/>
              <a:gd name="G5" fmla="+- 3525 0 0"/>
              <a:gd name="G6" fmla="+- 55250 0 0"/>
              <a:gd name="G7" fmla="+- 1 0 0"/>
              <a:gd name="G8" fmla="+- 3525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T0" fmla="*/ 1350169 w 2700338"/>
              <a:gd name="T1" fmla="*/ 0 h 1655762"/>
              <a:gd name="T2" fmla="*/ 2700338 w 2700338"/>
              <a:gd name="T3" fmla="*/ 827881 h 1655762"/>
              <a:gd name="T4" fmla="*/ 1350169 w 2700338"/>
              <a:gd name="T5" fmla="*/ 1655762 h 1655762"/>
              <a:gd name="T6" fmla="*/ 0 w 2700338"/>
              <a:gd name="T7" fmla="*/ 827881 h 1655762"/>
              <a:gd name="T8" fmla="*/ 80829 w 2700338"/>
              <a:gd name="T9" fmla="*/ 80829 h 1655762"/>
              <a:gd name="T10" fmla="*/ 2619509 w 2700338"/>
              <a:gd name="T11" fmla="*/ 1574933 h 1655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700338" h="1655762">
                <a:moveTo>
                  <a:pt x="275960" y="0"/>
                </a:moveTo>
                <a:lnTo>
                  <a:pt x="275960" y="0"/>
                </a:lnTo>
                <a:cubicBezTo>
                  <a:pt x="123551" y="0"/>
                  <a:pt x="0" y="123551"/>
                  <a:pt x="0" y="275959"/>
                </a:cubicBezTo>
                <a:lnTo>
                  <a:pt x="0" y="1379802"/>
                </a:lnTo>
                <a:lnTo>
                  <a:pt x="0" y="1379801"/>
                </a:lnTo>
                <a:cubicBezTo>
                  <a:pt x="0" y="1532210"/>
                  <a:pt x="123551" y="1655761"/>
                  <a:pt x="275959" y="1655761"/>
                </a:cubicBezTo>
                <a:lnTo>
                  <a:pt x="2424378" y="1655762"/>
                </a:lnTo>
                <a:lnTo>
                  <a:pt x="2424378" y="1655761"/>
                </a:lnTo>
                <a:cubicBezTo>
                  <a:pt x="2576786" y="1655761"/>
                  <a:pt x="2700338" y="1532210"/>
                  <a:pt x="2700338" y="1379802"/>
                </a:cubicBezTo>
                <a:lnTo>
                  <a:pt x="2700338" y="275960"/>
                </a:lnTo>
                <a:cubicBezTo>
                  <a:pt x="2700338" y="123551"/>
                  <a:pt x="2576786" y="0"/>
                  <a:pt x="2424378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buClrTx/>
              <a:buSzPct val="45000"/>
              <a:buFontTx/>
              <a:buNone/>
            </a:pPr>
            <a:endParaRPr lang="fr-FR" altLang="fr-FR" sz="1800" b="1" dirty="0">
              <a:solidFill>
                <a:srgbClr val="FFFFFF"/>
              </a:solidFill>
              <a:cs typeface="Arial Unicode MS" pitchFamily="32" charset="0"/>
            </a:endParaRP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EQUILIBRE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entre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préservation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et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1800" b="1" dirty="0">
                <a:solidFill>
                  <a:srgbClr val="FFFFFF"/>
                </a:solidFill>
                <a:cs typeface="Arial Unicode MS" pitchFamily="32" charset="0"/>
              </a:rPr>
              <a:t>aménagement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01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8546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E2665E7-3219-4EDC-A1F2-537F6B61C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" y="135330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Tx/>
              <a:buSzPct val="45000"/>
              <a:buFontTx/>
              <a:buNone/>
            </a:pPr>
            <a:r>
              <a:rPr lang="fr-FR" altLang="fr-FR" sz="40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Le PLU : quel contenu ?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D7310C-2458-4AF6-B1CA-365B76C9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478" y="1231262"/>
            <a:ext cx="1981230" cy="2264344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8100000" algn="ctr" rotWithShape="0">
              <a:srgbClr val="1C1C1C"/>
            </a:outerShdw>
          </a:effectLst>
        </p:spPr>
        <p:txBody>
          <a:bodyPr wrap="none"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600" b="1" dirty="0">
                <a:latin typeface="Century Gothic" panose="020B0502020202020204" pitchFamily="34" charset="0"/>
              </a:rPr>
              <a:t>ANNEXES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090F988-3979-49DF-B783-2AEBF2E3E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996" y="1682632"/>
            <a:ext cx="1981230" cy="2313406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8100000" algn="ctr" rotWithShape="0">
              <a:srgbClr val="1C1C1C"/>
            </a:outerShdw>
          </a:effectLst>
        </p:spPr>
        <p:txBody>
          <a:bodyPr wrap="none"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600" b="1" dirty="0">
                <a:latin typeface="Century Gothic" panose="020B0502020202020204" pitchFamily="34" charset="0"/>
              </a:rPr>
              <a:t>REGLEMENT ECRIT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1600" b="1" dirty="0">
                <a:latin typeface="Century Gothic" panose="020B0502020202020204" pitchFamily="34" charset="0"/>
              </a:rPr>
              <a:t>ET GRAPHIQUE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B8A06B78-9638-4ECD-8580-D9AE2366E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582" y="2306817"/>
            <a:ext cx="1981230" cy="2394707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8100000" algn="ctr" rotWithShape="0">
              <a:srgbClr val="1C1C1C"/>
            </a:outerShdw>
          </a:effectLst>
        </p:spPr>
        <p:txBody>
          <a:bodyPr wrap="none"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600" b="1" dirty="0">
                <a:latin typeface="Century Gothic" panose="020B0502020202020204" pitchFamily="34" charset="0"/>
              </a:rPr>
              <a:t>O.A.P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6B68356-D105-4A78-8AE2-37EF08F20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330" y="2792114"/>
            <a:ext cx="1981230" cy="2528445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8100000" algn="ctr" rotWithShape="0">
              <a:srgbClr val="1C1C1C"/>
            </a:outerShdw>
          </a:effectLst>
        </p:spPr>
        <p:txBody>
          <a:bodyPr wrap="none"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600" b="1" dirty="0">
                <a:latin typeface="Century Gothic" panose="020B0502020202020204" pitchFamily="34" charset="0"/>
              </a:rPr>
              <a:t>P.A.D.D.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1600" b="1" dirty="0">
                <a:latin typeface="Century Gothic" panose="020B0502020202020204" pitchFamily="34" charset="0"/>
              </a:rPr>
              <a:t>ORIENTATIONS 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1600" b="1" dirty="0">
                <a:latin typeface="Century Gothic" panose="020B0502020202020204" pitchFamily="34" charset="0"/>
              </a:rPr>
              <a:t>GENERALES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0AE390C-332E-475E-BB8E-E1AD818A2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848" y="3631596"/>
            <a:ext cx="1981230" cy="2297513"/>
          </a:xfrm>
          <a:prstGeom prst="rect">
            <a:avLst/>
          </a:prstGeom>
          <a:solidFill>
            <a:srgbClr val="D9D9D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8100000" algn="ctr" rotWithShape="0">
              <a:srgbClr val="1C1C1C"/>
            </a:outerShdw>
          </a:effectLst>
        </p:spPr>
        <p:txBody>
          <a:bodyPr wrap="none"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600" b="1">
                <a:latin typeface="Century Gothic" panose="020B0502020202020204" pitchFamily="34" charset="0"/>
              </a:rPr>
              <a:t>RAPPORT DE 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1600" b="1">
                <a:latin typeface="Century Gothic" panose="020B0502020202020204" pitchFamily="34" charset="0"/>
              </a:rPr>
              <a:t>PRESENTATION</a:t>
            </a: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52B28D96-C32D-4477-BAD4-E1A58DCF4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970" y="4957009"/>
            <a:ext cx="2330067" cy="896697"/>
          </a:xfrm>
          <a:prstGeom prst="wedgeEllipseCallout">
            <a:avLst>
              <a:gd name="adj1" fmla="val 62884"/>
              <a:gd name="adj2" fmla="val 61954"/>
            </a:avLst>
          </a:prstGeom>
          <a:solidFill>
            <a:srgbClr val="C00000">
              <a:alpha val="50000"/>
            </a:srgbClr>
          </a:solidFill>
          <a:ln w="9360" cap="sq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 Unicode MS" pitchFamily="32" charset="0"/>
              </a:rPr>
              <a:t>C’est le fil conducteur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 Unicode MS" pitchFamily="32" charset="0"/>
              </a:rPr>
              <a:t>du dossier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138F3653-1AD5-4E5A-8DEE-3B6EE815B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03" y="1295333"/>
            <a:ext cx="2765002" cy="696925"/>
          </a:xfrm>
          <a:prstGeom prst="wedgeEllipseCallout">
            <a:avLst>
              <a:gd name="adj1" fmla="val 89898"/>
              <a:gd name="adj2" fmla="val 96079"/>
            </a:avLst>
          </a:prstGeom>
          <a:solidFill>
            <a:srgbClr val="C00000">
              <a:alpha val="50000"/>
            </a:srgbClr>
          </a:solidFill>
          <a:ln w="9360" cap="sq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 Unicode MS" pitchFamily="32" charset="0"/>
              </a:rPr>
              <a:t>Ce sont les pièces opposables</a:t>
            </a:r>
            <a:r>
              <a:rPr lang="fr-FR" altLang="fr-FR" sz="1400" b="1" dirty="0">
                <a:latin typeface="Century Gothic" panose="020B0502020202020204" pitchFamily="34" charset="0"/>
                <a:cs typeface="Arial Unicode MS" pitchFamily="32" charset="0"/>
              </a:rPr>
              <a:t>.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228131E1-2C82-4698-8646-2E8C6496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720" y="3553260"/>
            <a:ext cx="2602794" cy="1213720"/>
          </a:xfrm>
          <a:prstGeom prst="wedgeEllipseCallout">
            <a:avLst>
              <a:gd name="adj1" fmla="val 67759"/>
              <a:gd name="adj2" fmla="val 65880"/>
            </a:avLst>
          </a:prstGeom>
          <a:solidFill>
            <a:srgbClr val="C00000">
              <a:alpha val="50000"/>
            </a:srgbClr>
          </a:solidFill>
          <a:ln w="9360" cap="sq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 Unicode MS" pitchFamily="32" charset="0"/>
              </a:rPr>
              <a:t>C’est le document d’expression du projet de la commune</a:t>
            </a: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242F5A96-3264-4DA7-A8CD-511A1E289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51" y="2373139"/>
            <a:ext cx="3722742" cy="788805"/>
          </a:xfrm>
          <a:prstGeom prst="wedgeEllipseCallout">
            <a:avLst>
              <a:gd name="adj1" fmla="val 69639"/>
              <a:gd name="adj2" fmla="val 52889"/>
            </a:avLst>
          </a:prstGeom>
          <a:solidFill>
            <a:srgbClr val="C00000">
              <a:alpha val="50000"/>
            </a:srgbClr>
          </a:solidFill>
          <a:ln w="9360" cap="sq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 Unicode MS" pitchFamily="32" charset="0"/>
              </a:rPr>
              <a:t>Outil complémentaire au PADD et au règlement</a:t>
            </a:r>
          </a:p>
          <a:p>
            <a:pPr eaLnBrk="1" hangingPunct="1">
              <a:buClrTx/>
              <a:buFontTx/>
              <a:buNone/>
            </a:pPr>
            <a:endParaRPr lang="fr-FR" altLang="fr-FR" sz="1400" b="1" dirty="0">
              <a:latin typeface="Century Gothic" panose="020B0502020202020204" pitchFamily="34" charset="0"/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2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244EA-80AB-4405-8160-A4EA6CF1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913161"/>
            <a:ext cx="8643938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98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82013DB-D8BE-4D5F-8F14-C0B2C5572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34" y="1267224"/>
            <a:ext cx="8669932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fr-FR" alt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Pendant toute la durée des études, </a:t>
            </a:r>
            <a:r>
              <a:rPr lang="fr-FR" altLang="fr-FR" sz="32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Personnes Publiques Associées</a:t>
            </a:r>
            <a:r>
              <a:rPr lang="fr-FR" alt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(DDT, DREAL, ARS, EP SCOT, Intercommunalité, Chambre d’Agriculture …) sont consultées à l’avancement du projet pour valider la conformité du projet de PLU avec les différentes normes.</a:t>
            </a:r>
          </a:p>
        </p:txBody>
      </p:sp>
    </p:spTree>
    <p:extLst>
      <p:ext uri="{BB962C8B-B14F-4D97-AF65-F5344CB8AC3E}">
        <p14:creationId xmlns:p14="http://schemas.microsoft.com/office/powerpoint/2010/main" val="311864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64A6D25-2876-4E01-8E7D-A93207D19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08" y="2137917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Tx/>
              <a:buSzPct val="45000"/>
              <a:buFontTx/>
              <a:buNone/>
            </a:pPr>
            <a:r>
              <a:rPr lang="fr-FR" altLang="fr-FR" sz="40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Le SCOT du Buggey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40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Approuvé le 26 septembre 2017</a:t>
            </a:r>
          </a:p>
        </p:txBody>
      </p:sp>
    </p:spTree>
    <p:extLst>
      <p:ext uri="{BB962C8B-B14F-4D97-AF65-F5344CB8AC3E}">
        <p14:creationId xmlns:p14="http://schemas.microsoft.com/office/powerpoint/2010/main" val="792885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C683FD-EFC2-4717-9856-5DFA2C9088A2}"/>
              </a:ext>
            </a:extLst>
          </p:cNvPr>
          <p:cNvSpPr txBox="1"/>
          <p:nvPr/>
        </p:nvSpPr>
        <p:spPr>
          <a:xfrm>
            <a:off x="450968" y="166568"/>
            <a:ext cx="824206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830" algn="ctr" rtl="0"/>
            <a:r>
              <a:rPr lang="fr-FR" sz="2200" b="1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Synthèse des principales prescriptions du SCOT concernant la commune de Valromey-sur-Séran</a:t>
            </a:r>
          </a:p>
          <a:p>
            <a:pPr marR="2830" algn="ctr" rtl="0"/>
            <a:endParaRPr lang="fr-FR" sz="2200" b="1" i="0" u="none" strike="noStrike" baseline="30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830" algn="just" rtl="0"/>
            <a:r>
              <a:rPr lang="fr-FR" sz="2200" b="0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Croissance de population limitée à 0.6% par an soit 107 habitants supplémentaires dans 10 ans (population estimée à 1427 habitants  par rapport à une population de 1.320 habitants en 2018).</a:t>
            </a:r>
          </a:p>
          <a:p>
            <a:pPr marR="2830" algn="just" rtl="0"/>
            <a:endParaRPr lang="fr-FR" sz="2200" b="0" i="0" u="none" strike="noStrike" baseline="30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830" algn="just" rtl="0"/>
            <a:r>
              <a:rPr lang="fr-FR" sz="2200" b="0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Croissance de parc de logement limitée à 1% par an soit 84 résidences principales supplémentaires dans 10 ans (parc estimé à 691logements  par rapport à un parc de 613 logements en 2018).</a:t>
            </a:r>
          </a:p>
          <a:p>
            <a:pPr marR="2830" algn="just" rtl="0"/>
            <a:endParaRPr lang="fr-FR" sz="2200" b="0" i="0" u="none" strike="noStrike" baseline="30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830" algn="just" rtl="0"/>
            <a:r>
              <a:rPr lang="fr-FR" sz="2200" b="0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Densité moyenne minimum à respecter : 12 logements / ha.</a:t>
            </a:r>
          </a:p>
          <a:p>
            <a:pPr marR="2830" algn="just" rtl="0"/>
            <a:endParaRPr lang="fr-FR" sz="2200" b="0" i="0" u="none" strike="noStrike" baseline="30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830" algn="just" rtl="0"/>
            <a:r>
              <a:rPr lang="fr-FR" sz="2200" b="0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Au moins 20% du programme de construction doit être réalisé dans les enveloppes urbaines.</a:t>
            </a:r>
          </a:p>
          <a:p>
            <a:pPr marR="2830" algn="just" rtl="0"/>
            <a:endParaRPr lang="fr-FR" sz="2200" b="0" i="0" u="none" strike="noStrike" baseline="30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830" algn="just" rtl="0"/>
            <a:r>
              <a:rPr lang="fr-FR" sz="2200" b="0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Les extensions urbaines (au plus 80% du programme de construction) sont autorisées seulement dans le bourg-centre et dans les pôles de centralité. </a:t>
            </a:r>
          </a:p>
          <a:p>
            <a:pPr marR="2830" algn="just" rtl="0"/>
            <a:r>
              <a:rPr lang="fr-FR" sz="2200" b="0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Détermination des surface maximales d’urbanisation en extension : </a:t>
            </a:r>
          </a:p>
          <a:p>
            <a:pPr marR="2830" algn="just" rtl="0"/>
            <a:r>
              <a:rPr lang="fr-FR" sz="2200" b="0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64 logements * 0.80 = 52 logements</a:t>
            </a:r>
          </a:p>
          <a:p>
            <a:pPr marR="2830" algn="just" rtl="0"/>
            <a:r>
              <a:rPr lang="fr-FR" sz="2200" b="0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52 logements / 12 (densité à l’hectare) = 4.3 hectares</a:t>
            </a:r>
          </a:p>
          <a:p>
            <a:pPr marR="2830" algn="just" rtl="0"/>
            <a:endParaRPr lang="fr-FR" sz="2200" b="0" i="0" u="none" strike="noStrike" baseline="30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830" algn="just" rtl="0"/>
            <a:r>
              <a:rPr lang="fr-FR" sz="2200" b="0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Objectif pour les logements locatifs sociaux : 6% du parc de résidence principale soit 40 unités dans 10 ans (13 unités en 2021).</a:t>
            </a:r>
          </a:p>
          <a:p>
            <a:pPr marR="2830" algn="just" rtl="0"/>
            <a:endParaRPr lang="fr-FR" sz="2200" b="0" i="0" u="none" strike="noStrike" baseline="30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2830" algn="just" rtl="0"/>
            <a:r>
              <a:rPr lang="fr-FR" sz="2200" b="0" i="0" u="none" strike="noStrike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- 2.2 hectares maximum dédiés aux activités économiques au lieu-dit «Sous-Rivière» (Sutrieu).</a:t>
            </a:r>
            <a:endParaRPr lang="fr-FR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4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6DC08C-09E4-4D0E-B0B9-22767A503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6900" r="9627" b="74209"/>
          <a:stretch/>
        </p:blipFill>
        <p:spPr>
          <a:xfrm>
            <a:off x="285217" y="2061672"/>
            <a:ext cx="8787238" cy="13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7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118ECC6-1C8A-478F-B040-151EECE08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2445566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Tx/>
              <a:buSzPct val="45000"/>
              <a:buFontTx/>
              <a:buNone/>
            </a:pPr>
            <a:r>
              <a:rPr lang="fr-FR" altLang="fr-FR" sz="40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Les premiers éléments </a:t>
            </a:r>
          </a:p>
          <a:p>
            <a:pPr algn="ctr" eaLnBrk="1">
              <a:buClrTx/>
              <a:buSzPct val="45000"/>
              <a:buFontTx/>
              <a:buNone/>
            </a:pPr>
            <a:r>
              <a:rPr lang="fr-FR" altLang="fr-FR" sz="40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du diagnostic communal</a:t>
            </a:r>
          </a:p>
        </p:txBody>
      </p:sp>
    </p:spTree>
    <p:extLst>
      <p:ext uri="{BB962C8B-B14F-4D97-AF65-F5344CB8AC3E}">
        <p14:creationId xmlns:p14="http://schemas.microsoft.com/office/powerpoint/2010/main" val="427048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CC9405-24C6-41F2-9356-08D90E77F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5358" r="30968" b="79564"/>
          <a:stretch/>
        </p:blipFill>
        <p:spPr>
          <a:xfrm>
            <a:off x="897437" y="1197851"/>
            <a:ext cx="6115684" cy="21022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0E59B5-B6C0-4269-9309-94182642C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4985" r="7179" b="76573"/>
          <a:stretch/>
        </p:blipFill>
        <p:spPr>
          <a:xfrm>
            <a:off x="897437" y="3429000"/>
            <a:ext cx="7530465" cy="2256090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DCDE1EA3-6B12-489D-A557-4997E92D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48" y="27849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fr-FR" altLang="fr-FR" sz="32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Quelques données de base</a:t>
            </a:r>
          </a:p>
        </p:txBody>
      </p:sp>
    </p:spTree>
    <p:extLst>
      <p:ext uri="{BB962C8B-B14F-4D97-AF65-F5344CB8AC3E}">
        <p14:creationId xmlns:p14="http://schemas.microsoft.com/office/powerpoint/2010/main" val="245089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5FC3EC-DB11-4632-BA0E-CCC7C8F28F73}"/>
              </a:ext>
            </a:extLst>
          </p:cNvPr>
          <p:cNvSpPr txBox="1"/>
          <p:nvPr/>
        </p:nvSpPr>
        <p:spPr>
          <a:xfrm>
            <a:off x="619215" y="2012023"/>
            <a:ext cx="8169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cadrage juridique des PLU</a:t>
            </a:r>
          </a:p>
          <a:p>
            <a:pPr algn="ctr"/>
            <a:endParaRPr lang="fr-FR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80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26DCFB-E0DF-4168-82E6-BB29B511E1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1" y="915020"/>
            <a:ext cx="7110101" cy="5027959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E25A6445-6664-453C-B0F8-2B066BF03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48" y="27849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fr-FR" altLang="fr-FR" sz="32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Les enveloppes urbaines</a:t>
            </a:r>
          </a:p>
        </p:txBody>
      </p:sp>
    </p:spTree>
    <p:extLst>
      <p:ext uri="{BB962C8B-B14F-4D97-AF65-F5344CB8AC3E}">
        <p14:creationId xmlns:p14="http://schemas.microsoft.com/office/powerpoint/2010/main" val="149713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95B1DB0-3509-4833-95B3-5D489A8B7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10" y="523506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fr-FR" altLang="fr-FR" sz="32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Un potentiel important de « renouvellement urbain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8FA3239-1926-4A30-A069-27B9894E954F}"/>
              </a:ext>
            </a:extLst>
          </p:cNvPr>
          <p:cNvSpPr txBox="1"/>
          <p:nvPr/>
        </p:nvSpPr>
        <p:spPr>
          <a:xfrm>
            <a:off x="487110" y="1555335"/>
            <a:ext cx="80245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centaine de bâtiments mutables. Il s’agit de constructions qui aujourd’hui n’ont pas une destination de logement (granges …) mais qui pourraient être transformées en logements.</a:t>
            </a:r>
          </a:p>
          <a:p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logements vacants selon le recensement INSEE 2018.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203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0087413-52C7-4419-959E-B3BB5E76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17" y="164582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fr-FR" altLang="fr-FR" sz="32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Un patrimoine urbain et paysager de grande qualité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BC5037-6FC7-4837-91D9-6F59D8853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34" y="1196083"/>
            <a:ext cx="5596931" cy="47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2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BFA1ED1-C90A-409A-8B14-2AAF7C7B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54" y="173127"/>
            <a:ext cx="3492901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fr-FR" altLang="fr-FR" sz="32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L’armature urbaine </a:t>
            </a:r>
          </a:p>
          <a:p>
            <a:pPr eaLnBrk="1">
              <a:buClrTx/>
              <a:buSzPct val="45000"/>
              <a:buFontTx/>
              <a:buNone/>
            </a:pPr>
            <a:r>
              <a:rPr lang="fr-FR" altLang="fr-FR" sz="32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communale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ACAEA4-A638-4FAE-9A93-DFD1F25E3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98" y="110870"/>
            <a:ext cx="4687595" cy="58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71FB18-5FB0-4EFD-8BAC-88C24548D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1392964"/>
            <a:ext cx="3683731" cy="45601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7F1082-7746-41B1-98B2-ACE2E335E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06" y="2055721"/>
            <a:ext cx="4824536" cy="38973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F27D9F-78C5-499B-A60C-958719A7B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976" y="145139"/>
            <a:ext cx="1189766" cy="1844724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0217C867-5582-4C31-B682-61E0A7276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54" y="173127"/>
            <a:ext cx="710395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r>
              <a:rPr lang="fr-FR" altLang="fr-FR" sz="32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Synthèse des enjeux environnementaux</a:t>
            </a:r>
          </a:p>
        </p:txBody>
      </p:sp>
    </p:spTree>
    <p:extLst>
      <p:ext uri="{BB962C8B-B14F-4D97-AF65-F5344CB8AC3E}">
        <p14:creationId xmlns:p14="http://schemas.microsoft.com/office/powerpoint/2010/main" val="3218863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BFFABB9-6F68-456B-B158-C45D853A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021" y="1787539"/>
            <a:ext cx="7103958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Tx/>
              <a:buSzPct val="45000"/>
              <a:buFontTx/>
              <a:buNone/>
            </a:pPr>
            <a:r>
              <a:rPr lang="fr-FR" altLang="fr-FR" sz="32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Merci pour votre attention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311B00-EEC0-4F70-AA7E-D1D8BAB8FF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25" y="2819368"/>
            <a:ext cx="7067372" cy="14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2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2657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7FF8B91-A193-4035-8DEA-EC8AAA9C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96" y="349301"/>
            <a:ext cx="8820150" cy="36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ts val="1413"/>
              </a:spcAft>
              <a:buClrTx/>
              <a:buSzPct val="45000"/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Verdana" panose="020B0604030504040204" pitchFamily="34" charset="0"/>
                <a:cs typeface="Arial Unicode MS" pitchFamily="32" charset="0"/>
              </a:rPr>
              <a:t>Directives européennes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E91B8A2-B4C0-41C2-91CA-79DF365ED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96" y="1136655"/>
            <a:ext cx="8459788" cy="366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ts val="1413"/>
              </a:spcAft>
              <a:buClrTx/>
              <a:buSzPct val="45000"/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Verdana" panose="020B0604030504040204" pitchFamily="34" charset="0"/>
                <a:cs typeface="Arial Unicode MS" pitchFamily="32" charset="0"/>
              </a:rPr>
              <a:t>Lois nationales d’aménagement et d’urbanisme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DCD32047-266F-4999-B2BD-FB97E04C4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71" y="1881826"/>
            <a:ext cx="8099425" cy="776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ts val="1413"/>
              </a:spcAft>
              <a:buClrTx/>
              <a:buSzPct val="45000"/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Verdana" panose="020B0604030504040204" pitchFamily="34" charset="0"/>
                <a:cs typeface="Arial Unicode MS" pitchFamily="32" charset="0"/>
              </a:rPr>
              <a:t>Documents thématiques (SDAGE ) et schémas régionaux (SRADDET, SRCE 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C2DA42A8-4F4D-4BB0-9BE4-3C632BD5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97" y="3123251"/>
            <a:ext cx="7571574" cy="401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ts val="1413"/>
              </a:spcAft>
              <a:buClrTx/>
              <a:buSzPct val="45000"/>
              <a:buFontTx/>
              <a:buNone/>
            </a:pPr>
            <a:r>
              <a:rPr lang="fr-FR" altLang="fr-FR" sz="2600" dirty="0">
                <a:solidFill>
                  <a:schemeClr val="bg1"/>
                </a:solidFill>
                <a:latin typeface="Verdana" panose="020B0604030504040204" pitchFamily="34" charset="0"/>
                <a:cs typeface="Arial Unicode MS" pitchFamily="32" charset="0"/>
              </a:rPr>
              <a:t>Schéma de cohérence territoriale (SCOT)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3B3146F-39A7-4CEC-B5D6-63D9DFB95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44" y="4701316"/>
            <a:ext cx="4967287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ts val="1413"/>
              </a:spcAft>
              <a:buClrTx/>
              <a:buSzPct val="45000"/>
              <a:buFontTx/>
              <a:buNone/>
            </a:pPr>
            <a:r>
              <a:rPr lang="fr-FR" altLang="fr-FR" sz="2600" dirty="0">
                <a:solidFill>
                  <a:schemeClr val="bg1"/>
                </a:solidFill>
                <a:latin typeface="Verdana" panose="020B0604030504040204" pitchFamily="34" charset="0"/>
                <a:cs typeface="Arial Unicode MS" pitchFamily="32" charset="0"/>
              </a:rPr>
              <a:t>Plan Local d’Urbanisme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194CC46B-A1D1-483D-9588-9056BFEE6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801" y="5520420"/>
            <a:ext cx="4498975" cy="401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ts val="1413"/>
              </a:spcAft>
              <a:buClrTx/>
              <a:buSzPct val="45000"/>
              <a:buFontTx/>
              <a:buNone/>
            </a:pPr>
            <a:r>
              <a:rPr lang="fr-FR" altLang="fr-FR" sz="2600" dirty="0">
                <a:solidFill>
                  <a:schemeClr val="bg1"/>
                </a:solidFill>
                <a:latin typeface="Verdana" panose="020B0604030504040204" pitchFamily="34" charset="0"/>
                <a:cs typeface="Arial Unicode MS" pitchFamily="32" charset="0"/>
              </a:rPr>
              <a:t>Autorisation d’urbanisme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4BC1014E-512F-43E7-B97F-723459EF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2" y="3900198"/>
            <a:ext cx="5472112" cy="36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>
            <a:lvl1pPr marL="431800" indent="-319088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ts val="1413"/>
              </a:spcAft>
              <a:buClrTx/>
              <a:buSzPct val="45000"/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Verdana" panose="020B0604030504040204" pitchFamily="34" charset="0"/>
                <a:cs typeface="Arial Unicode MS" pitchFamily="32" charset="0"/>
              </a:rPr>
              <a:t>Documents sectoriels (PLH, PDU)</a:t>
            </a:r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BB5E379C-2EC0-4A68-8BD7-A132EC3D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7" y="1561559"/>
            <a:ext cx="360363" cy="287338"/>
          </a:xfrm>
          <a:custGeom>
            <a:avLst/>
            <a:gdLst>
              <a:gd name="G0" fmla="+- 1 0 0"/>
              <a:gd name="G1" fmla="+- 5400 0 0"/>
              <a:gd name="G2" fmla="+- 1 0 0"/>
              <a:gd name="G3" fmla="+- 1 0 0"/>
              <a:gd name="G4" fmla="*/ 1 16385 2"/>
              <a:gd name="G5" fmla="+- 1 0 0"/>
              <a:gd name="G6" fmla="+- 1 0 0"/>
              <a:gd name="T0" fmla="*/ 180182 w 21600"/>
              <a:gd name="T1" fmla="*/ 0 h 21600"/>
              <a:gd name="T2" fmla="*/ 360363 w 21600"/>
              <a:gd name="T3" fmla="*/ 143669 h 21600"/>
              <a:gd name="T4" fmla="*/ 180182 w 21600"/>
              <a:gd name="T5" fmla="*/ 287338 h 21600"/>
              <a:gd name="T6" fmla="*/ 0 w 21600"/>
              <a:gd name="T7" fmla="*/ 143669 h 21600"/>
              <a:gd name="T8" fmla="*/ 5400 w 21600"/>
              <a:gd name="T9" fmla="*/ 0 h 21600"/>
              <a:gd name="T10" fmla="*/ 16200 w 21600"/>
              <a:gd name="T11" fmla="*/ 189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0EFE14F3-A253-4C48-AC71-51FCC51A8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424" y="2742606"/>
            <a:ext cx="360363" cy="287338"/>
          </a:xfrm>
          <a:custGeom>
            <a:avLst/>
            <a:gdLst>
              <a:gd name="G0" fmla="+- 1 0 0"/>
              <a:gd name="G1" fmla="+- 5400 0 0"/>
              <a:gd name="G2" fmla="+- 1 0 0"/>
              <a:gd name="G3" fmla="+- 1 0 0"/>
              <a:gd name="G4" fmla="*/ 1 16385 2"/>
              <a:gd name="G5" fmla="+- 1 0 0"/>
              <a:gd name="G6" fmla="+- 1 0 0"/>
              <a:gd name="T0" fmla="*/ 180182 w 21600"/>
              <a:gd name="T1" fmla="*/ 0 h 21600"/>
              <a:gd name="T2" fmla="*/ 360363 w 21600"/>
              <a:gd name="T3" fmla="*/ 143669 h 21600"/>
              <a:gd name="T4" fmla="*/ 180182 w 21600"/>
              <a:gd name="T5" fmla="*/ 287338 h 21600"/>
              <a:gd name="T6" fmla="*/ 0 w 21600"/>
              <a:gd name="T7" fmla="*/ 143669 h 21600"/>
              <a:gd name="T8" fmla="*/ 5400 w 21600"/>
              <a:gd name="T9" fmla="*/ 0 h 21600"/>
              <a:gd name="T10" fmla="*/ 16200 w 21600"/>
              <a:gd name="T11" fmla="*/ 189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4DE40B9A-AC46-4A0C-8F8C-B6E664A76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477" y="5167224"/>
            <a:ext cx="360363" cy="287338"/>
          </a:xfrm>
          <a:custGeom>
            <a:avLst/>
            <a:gdLst>
              <a:gd name="G0" fmla="+- 1 0 0"/>
              <a:gd name="G1" fmla="+- 5400 0 0"/>
              <a:gd name="G2" fmla="+- 1 0 0"/>
              <a:gd name="G3" fmla="+- 1 0 0"/>
              <a:gd name="G4" fmla="*/ 1 16385 2"/>
              <a:gd name="G5" fmla="+- 1 0 0"/>
              <a:gd name="G6" fmla="+- 1 0 0"/>
              <a:gd name="T0" fmla="*/ 180182 w 21600"/>
              <a:gd name="T1" fmla="*/ 0 h 21600"/>
              <a:gd name="T2" fmla="*/ 360363 w 21600"/>
              <a:gd name="T3" fmla="*/ 143669 h 21600"/>
              <a:gd name="T4" fmla="*/ 180182 w 21600"/>
              <a:gd name="T5" fmla="*/ 287338 h 21600"/>
              <a:gd name="T6" fmla="*/ 0 w 21600"/>
              <a:gd name="T7" fmla="*/ 143669 h 21600"/>
              <a:gd name="T8" fmla="*/ 5400 w 21600"/>
              <a:gd name="T9" fmla="*/ 0 h 21600"/>
              <a:gd name="T10" fmla="*/ 16200 w 21600"/>
              <a:gd name="T11" fmla="*/ 189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D495DC42-6CA0-4515-91C2-A9F73AC5B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7" y="4348120"/>
            <a:ext cx="360363" cy="287338"/>
          </a:xfrm>
          <a:custGeom>
            <a:avLst/>
            <a:gdLst>
              <a:gd name="G0" fmla="+- 1 0 0"/>
              <a:gd name="G1" fmla="+- 5400 0 0"/>
              <a:gd name="G2" fmla="+- 1 0 0"/>
              <a:gd name="G3" fmla="+- 1 0 0"/>
              <a:gd name="G4" fmla="*/ 1 16385 2"/>
              <a:gd name="G5" fmla="+- 1 0 0"/>
              <a:gd name="G6" fmla="+- 1 0 0"/>
              <a:gd name="T0" fmla="*/ 180182 w 21600"/>
              <a:gd name="T1" fmla="*/ 0 h 21600"/>
              <a:gd name="T2" fmla="*/ 360363 w 21600"/>
              <a:gd name="T3" fmla="*/ 143669 h 21600"/>
              <a:gd name="T4" fmla="*/ 180182 w 21600"/>
              <a:gd name="T5" fmla="*/ 287338 h 21600"/>
              <a:gd name="T6" fmla="*/ 0 w 21600"/>
              <a:gd name="T7" fmla="*/ 143669 h 21600"/>
              <a:gd name="T8" fmla="*/ 5400 w 21600"/>
              <a:gd name="T9" fmla="*/ 0 h 21600"/>
              <a:gd name="T10" fmla="*/ 16200 w 21600"/>
              <a:gd name="T11" fmla="*/ 189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D8AD9CAB-9158-468A-8195-974442B2B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7" y="3568874"/>
            <a:ext cx="360363" cy="287338"/>
          </a:xfrm>
          <a:custGeom>
            <a:avLst/>
            <a:gdLst>
              <a:gd name="G0" fmla="+- 1 0 0"/>
              <a:gd name="G1" fmla="+- 5400 0 0"/>
              <a:gd name="G2" fmla="+- 1 0 0"/>
              <a:gd name="G3" fmla="+- 1 0 0"/>
              <a:gd name="G4" fmla="*/ 1 16385 2"/>
              <a:gd name="G5" fmla="+- 1 0 0"/>
              <a:gd name="G6" fmla="+- 1 0 0"/>
              <a:gd name="T0" fmla="*/ 180182 w 21600"/>
              <a:gd name="T1" fmla="*/ 0 h 21600"/>
              <a:gd name="T2" fmla="*/ 360363 w 21600"/>
              <a:gd name="T3" fmla="*/ 143669 h 21600"/>
              <a:gd name="T4" fmla="*/ 180182 w 21600"/>
              <a:gd name="T5" fmla="*/ 287338 h 21600"/>
              <a:gd name="T6" fmla="*/ 0 w 21600"/>
              <a:gd name="T7" fmla="*/ 143669 h 21600"/>
              <a:gd name="T8" fmla="*/ 5400 w 21600"/>
              <a:gd name="T9" fmla="*/ 0 h 21600"/>
              <a:gd name="T10" fmla="*/ 16200 w 21600"/>
              <a:gd name="T11" fmla="*/ 189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A284C7E9-3CE8-421E-B1E0-6E6F64254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423" y="791125"/>
            <a:ext cx="360363" cy="287338"/>
          </a:xfrm>
          <a:custGeom>
            <a:avLst/>
            <a:gdLst>
              <a:gd name="G0" fmla="+- 1 0 0"/>
              <a:gd name="G1" fmla="+- 5400 0 0"/>
              <a:gd name="G2" fmla="+- 1 0 0"/>
              <a:gd name="G3" fmla="+- 1 0 0"/>
              <a:gd name="G4" fmla="*/ 1 16385 2"/>
              <a:gd name="G5" fmla="+- 1 0 0"/>
              <a:gd name="G6" fmla="+- 1 0 0"/>
              <a:gd name="T0" fmla="*/ 180182 w 21600"/>
              <a:gd name="T1" fmla="*/ 0 h 21600"/>
              <a:gd name="T2" fmla="*/ 360363 w 21600"/>
              <a:gd name="T3" fmla="*/ 143669 h 21600"/>
              <a:gd name="T4" fmla="*/ 180182 w 21600"/>
              <a:gd name="T5" fmla="*/ 287338 h 21600"/>
              <a:gd name="T6" fmla="*/ 0 w 21600"/>
              <a:gd name="T7" fmla="*/ 143669 h 21600"/>
              <a:gd name="T8" fmla="*/ 5400 w 21600"/>
              <a:gd name="T9" fmla="*/ 0 h 21600"/>
              <a:gd name="T10" fmla="*/ 16200 w 21600"/>
              <a:gd name="T11" fmla="*/ 189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93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6F54A7F-F729-4BE4-8029-A07C20A2E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16" y="1942701"/>
            <a:ext cx="8130968" cy="333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Pct val="45000"/>
              <a:buFontTx/>
              <a:buNone/>
            </a:pPr>
            <a:r>
              <a:rPr lang="en-GB" altLang="fr-F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2000 : </a:t>
            </a:r>
            <a:r>
              <a:rPr lang="en-GB" altLang="fr-FR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Loi</a:t>
            </a:r>
            <a:r>
              <a:rPr lang="en-GB" altLang="fr-F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fr-FR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Solidarité</a:t>
            </a:r>
            <a:r>
              <a:rPr lang="en-GB" altLang="fr-F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GB" altLang="fr-FR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Renouvellement</a:t>
            </a:r>
            <a:r>
              <a:rPr lang="en-GB" altLang="fr-F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fr-FR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Urbain</a:t>
            </a:r>
            <a:r>
              <a:rPr lang="en-GB" altLang="fr-F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SRU</a:t>
            </a:r>
          </a:p>
          <a:p>
            <a:pPr eaLnBrk="1" hangingPunct="1">
              <a:buClrTx/>
              <a:buSzPct val="45000"/>
              <a:buFontTx/>
              <a:buNone/>
            </a:pPr>
            <a:endParaRPr lang="en-GB" altLang="fr-F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buClrTx/>
              <a:buSzPct val="45000"/>
              <a:buFontTx/>
              <a:buNone/>
            </a:pPr>
            <a:r>
              <a:rPr lang="en-GB" altLang="fr-FR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 ambition : </a:t>
            </a:r>
            <a:r>
              <a:rPr lang="en-GB" altLang="fr-FR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réagir</a:t>
            </a:r>
            <a:endParaRPr lang="en-GB" altLang="fr-FR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buClrTx/>
              <a:buSzPct val="45000"/>
              <a:buFontTx/>
              <a:buNone/>
            </a:pPr>
            <a:endParaRPr lang="en-GB" alt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buClrTx/>
              <a:buSzPct val="45000"/>
              <a:buFontTx/>
              <a:buNone/>
            </a:pP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- à l'éclatement spatial</a:t>
            </a:r>
          </a:p>
          <a:p>
            <a:pPr eaLnBrk="1" hangingPunct="1">
              <a:buClrTx/>
              <a:buSzPct val="45000"/>
              <a:buFontTx/>
              <a:buNone/>
            </a:pPr>
            <a:endParaRPr lang="en-GB" alt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buClrTx/>
              <a:buSzPct val="45000"/>
              <a:buFontTx/>
              <a:buNone/>
            </a:pP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- à l'éclatement des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fonctions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urbaines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eaLnBrk="1" hangingPunct="1">
              <a:buClrTx/>
              <a:buSzPct val="45000"/>
              <a:buFontTx/>
              <a:buNone/>
            </a:pPr>
            <a:endParaRPr lang="en-GB" alt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buClrTx/>
              <a:buSzPct val="45000"/>
              <a:buFontTx/>
              <a:buNone/>
            </a:pP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- à l'éclatement social 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51791BC-FC53-4A03-AB0A-815C17C5A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1883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Tx/>
              <a:buSzPct val="45000"/>
              <a:buFontTx/>
              <a:buNone/>
            </a:pPr>
            <a:r>
              <a:rPr lang="fr-FR" altLang="fr-FR" sz="40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Evolution de la planification</a:t>
            </a:r>
          </a:p>
        </p:txBody>
      </p:sp>
    </p:spTree>
    <p:extLst>
      <p:ext uri="{BB962C8B-B14F-4D97-AF65-F5344CB8AC3E}">
        <p14:creationId xmlns:p14="http://schemas.microsoft.com/office/powerpoint/2010/main" val="234333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D2B0D34-B8FD-4754-B3FC-B7EDDEEB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331883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Tx/>
              <a:buSzPct val="45000"/>
              <a:buFontTx/>
              <a:buNone/>
            </a:pPr>
            <a:r>
              <a:rPr lang="fr-FR" altLang="fr-FR" sz="40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Evolution de la planification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366530B-8315-4E14-847A-A341E4EB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28" y="1759699"/>
            <a:ext cx="8130968" cy="415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Pct val="45000"/>
              <a:buFontTx/>
              <a:buNone/>
            </a:pPr>
            <a:r>
              <a:rPr lang="en-GB" altLang="fr-F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2009 et 2010 : Lois </a:t>
            </a:r>
            <a:r>
              <a:rPr lang="en-GB" altLang="fr-FR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Grenelle</a:t>
            </a:r>
            <a:r>
              <a:rPr lang="en-GB" altLang="fr-FR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et 2</a:t>
            </a:r>
          </a:p>
          <a:p>
            <a:pPr eaLnBrk="1" hangingPunct="1">
              <a:buClrTx/>
              <a:buSzPct val="45000"/>
              <a:buFontTx/>
              <a:buNone/>
            </a:pPr>
            <a:endParaRPr lang="en-GB" altLang="fr-F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1">
              <a:buSzPct val="45000"/>
            </a:pPr>
            <a:r>
              <a:rPr lang="fr-FR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Elles affichent le constat de l’urgence écologique </a:t>
            </a:r>
          </a:p>
          <a:p>
            <a:pPr algn="just" eaLnBrk="1">
              <a:buClrTx/>
              <a:buSzPct val="45000"/>
              <a:buFontTx/>
              <a:buNone/>
            </a:pPr>
            <a:r>
              <a:rPr lang="fr-FR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la nécessité d’agir pour protéger l’environnement et </a:t>
            </a:r>
          </a:p>
          <a:p>
            <a:pPr algn="just" eaLnBrk="1">
              <a:buClrTx/>
              <a:buSzPct val="45000"/>
              <a:buFontTx/>
              <a:buNone/>
            </a:pPr>
            <a:r>
              <a:rPr lang="fr-FR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garantir un développement durable : </a:t>
            </a:r>
          </a:p>
          <a:p>
            <a:pPr algn="just" eaLnBrk="1">
              <a:buClrTx/>
              <a:buSzPct val="45000"/>
              <a:buFontTx/>
              <a:buNone/>
            </a:pPr>
            <a:endParaRPr lang="fr-FR" alt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1">
              <a:buClrTx/>
              <a:buSzPct val="45000"/>
            </a:pPr>
            <a:r>
              <a:rPr lang="fr-FR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Renforcement de l’objectif de lutte contre l’étalement </a:t>
            </a:r>
          </a:p>
          <a:p>
            <a:pPr algn="just" eaLnBrk="1">
              <a:buClrTx/>
              <a:buSzPct val="45000"/>
            </a:pPr>
            <a:r>
              <a:rPr lang="fr-FR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urbain et de réduction de la consommation d’espace</a:t>
            </a:r>
          </a:p>
          <a:p>
            <a:pPr marL="342900" indent="-342900" algn="just" eaLnBrk="1">
              <a:buClrTx/>
              <a:buSzPct val="45000"/>
              <a:buFont typeface="Wingdings" panose="05000000000000000000" pitchFamily="2" charset="2"/>
              <a:buChar char="q"/>
            </a:pPr>
            <a:endParaRPr lang="fr-FR" alt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1">
              <a:buClrTx/>
              <a:buSzPct val="45000"/>
            </a:pPr>
            <a:r>
              <a:rPr lang="fr-FR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Obligation de préserver les corridors écologiques</a:t>
            </a:r>
          </a:p>
          <a:p>
            <a:pPr marL="342900" indent="-342900" algn="just" eaLnBrk="1">
              <a:buClrTx/>
              <a:buSzPct val="45000"/>
              <a:buFont typeface="Wingdings" panose="05000000000000000000" pitchFamily="2" charset="2"/>
              <a:buChar char="q"/>
            </a:pPr>
            <a:endParaRPr lang="fr-FR" alt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1">
              <a:buClrTx/>
              <a:buSzPct val="45000"/>
            </a:pPr>
            <a:r>
              <a:rPr lang="fr-FR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…</a:t>
            </a:r>
          </a:p>
          <a:p>
            <a:pPr eaLnBrk="1" hangingPunct="1">
              <a:buClrTx/>
              <a:buSzPct val="45000"/>
              <a:buFontTx/>
              <a:buNone/>
            </a:pPr>
            <a:endParaRPr lang="en-GB" altLang="fr-F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1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B982106-E385-4E39-8FE3-54C047B2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83415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Tx/>
              <a:buSzPct val="45000"/>
              <a:buFontTx/>
              <a:buNone/>
            </a:pPr>
            <a:r>
              <a:rPr lang="fr-FR" altLang="fr-FR" sz="40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Evolution de la planification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D1D26C-9277-4BC9-A144-C9F93492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42" y="1031479"/>
            <a:ext cx="8694738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514350" indent="-509588"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just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2014/15 : </a:t>
            </a:r>
            <a:r>
              <a:rPr lang="en-GB" altLang="fr-FR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Loi</a:t>
            </a:r>
            <a:r>
              <a:rPr lang="en-GB" alt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pour </a:t>
            </a:r>
            <a:r>
              <a:rPr lang="en-GB" altLang="fr-FR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l’Accès</a:t>
            </a:r>
            <a:r>
              <a:rPr lang="en-GB" alt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</a:t>
            </a:r>
            <a:r>
              <a:rPr lang="en-GB" altLang="fr-FR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Logement</a:t>
            </a:r>
            <a:r>
              <a:rPr lang="en-GB" alt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à un </a:t>
            </a:r>
            <a:r>
              <a:rPr lang="en-GB" altLang="fr-FR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Urbanisme</a:t>
            </a:r>
            <a:r>
              <a:rPr lang="en-GB" alt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algn="just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r-FR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Rénové</a:t>
            </a:r>
            <a:r>
              <a:rPr lang="en-GB" alt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ALUR</a:t>
            </a:r>
          </a:p>
          <a:p>
            <a:pPr marL="0" algn="just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fr-FR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Répondre à la crise du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logement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tout en</a:t>
            </a:r>
          </a:p>
          <a:p>
            <a:pPr marL="0" indent="0" algn="just"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Limitant l’artificialisation des sols.</a:t>
            </a:r>
          </a:p>
          <a:p>
            <a:pPr marL="0" indent="0" algn="just"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Prenant des mesures pour mobiliser le foncier en secteurs </a:t>
            </a:r>
          </a:p>
          <a:p>
            <a:pPr marL="0" indent="0" algn="just"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urbanisés.</a:t>
            </a:r>
          </a:p>
          <a:p>
            <a:pPr marL="0" indent="0" algn="just"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1" hangingPunct="1">
              <a:buClrTx/>
              <a:buSzPct val="45000"/>
              <a:buFontTx/>
              <a:buNone/>
            </a:pP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transfert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compétence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PLU à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l’intercommunalité</a:t>
            </a:r>
            <a:endParaRPr lang="en-GB" alt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1" hangingPunct="1">
              <a:buClrTx/>
              <a:buSzPct val="45000"/>
              <a:buFontTx/>
              <a:buNone/>
            </a:pP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automatique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27 mars 2017,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sauf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minorité</a:t>
            </a:r>
            <a:endParaRPr lang="en-GB" alt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eaLnBrk="1" hangingPunct="1">
              <a:buClrTx/>
              <a:buSzPct val="45000"/>
              <a:buFontTx/>
              <a:buNone/>
            </a:pP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blocage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(25% des communes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représentant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20% de </a:t>
            </a:r>
          </a:p>
          <a:p>
            <a:pPr algn="just" eaLnBrk="1" hangingPunct="1">
              <a:buClrTx/>
              <a:buSzPct val="45000"/>
              <a:buFontTx/>
              <a:buNone/>
            </a:pP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population) </a:t>
            </a:r>
            <a:r>
              <a:rPr lang="en-GB" alt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s’y</a:t>
            </a:r>
            <a:r>
              <a:rPr lang="en-GB" alt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oppose</a:t>
            </a:r>
            <a:endParaRPr lang="fr-FR" alt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fr-F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fr-F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buClrTx/>
              <a:buSzPct val="45000"/>
              <a:buFontTx/>
              <a:buNone/>
            </a:pPr>
            <a:endParaRPr lang="en-GB" altLang="fr-FR" sz="28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F21E7A2-DEAF-4E2E-B136-242287C9C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83415"/>
            <a:ext cx="90709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Tx/>
              <a:buSzPct val="45000"/>
              <a:buFontTx/>
              <a:buNone/>
            </a:pPr>
            <a:r>
              <a:rPr lang="fr-FR" altLang="fr-FR" sz="4000" dirty="0">
                <a:solidFill>
                  <a:srgbClr val="F0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2" charset="0"/>
              </a:rPr>
              <a:t>Evolution de la planification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CBD01826-13FC-460D-B4F9-E2DEAE5F4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078" y="2450080"/>
            <a:ext cx="5579386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514350" indent="-509588"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just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 </a:t>
            </a:r>
            <a:r>
              <a:rPr lang="en-GB" altLang="fr-FR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Août</a:t>
            </a:r>
            <a:r>
              <a:rPr lang="en-GB" alt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 : </a:t>
            </a:r>
            <a:r>
              <a:rPr lang="en-GB" altLang="fr-FR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Loi</a:t>
            </a:r>
            <a:r>
              <a:rPr lang="en-GB" alt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altLang="fr-FR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</a:t>
            </a:r>
            <a:r>
              <a:rPr lang="en-GB" alt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GB" altLang="fr-FR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Résilience</a:t>
            </a:r>
            <a:endParaRPr lang="en-GB" altLang="fr-FR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fr-FR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fr-F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algn="just"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fr-F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buClrTx/>
              <a:buSzPct val="45000"/>
              <a:buFontTx/>
              <a:buNone/>
            </a:pPr>
            <a:endParaRPr lang="en-GB" altLang="fr-FR" sz="28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5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4C10F8-97FA-43F0-BBFC-1E08CB76C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104686"/>
            <a:ext cx="5280366" cy="58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5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756640-700F-4B75-8F68-050FFE42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" y="6207776"/>
            <a:ext cx="4216994" cy="6502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45AFDD-4BB8-4B9F-996C-DC6944A6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7776"/>
            <a:ext cx="4216994" cy="6502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2B7EF-B3CB-4F55-853D-A9051D4FEB38}"/>
              </a:ext>
            </a:extLst>
          </p:cNvPr>
          <p:cNvSpPr/>
          <p:nvPr/>
        </p:nvSpPr>
        <p:spPr>
          <a:xfrm>
            <a:off x="0" y="0"/>
            <a:ext cx="9144000" cy="6076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648117-D954-4206-96C1-9104583E1F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1924417" y="65858"/>
            <a:ext cx="5295166" cy="59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85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572</Words>
  <Application>Microsoft Office PowerPoint</Application>
  <PresentationFormat>Affichage à l'écran (4:3)</PresentationFormat>
  <Paragraphs>127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Arial Unicode MS</vt:lpstr>
      <vt:lpstr>Calibri</vt:lpstr>
      <vt:lpstr>Calibri Light</vt:lpstr>
      <vt:lpstr>Century Gothic</vt:lpstr>
      <vt:lpstr>Open Sans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BIAYS</dc:creator>
  <cp:lastModifiedBy>jean-francois MARTINE</cp:lastModifiedBy>
  <cp:revision>22</cp:revision>
  <dcterms:created xsi:type="dcterms:W3CDTF">2021-11-24T08:49:28Z</dcterms:created>
  <dcterms:modified xsi:type="dcterms:W3CDTF">2021-12-15T18:39:48Z</dcterms:modified>
</cp:coreProperties>
</file>